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84D71-678A-4035-AB70-8D2C03A20D02}" type="datetimeFigureOut">
              <a:rPr lang="en-US" smtClean="0"/>
              <a:pPr/>
              <a:t>3/1/2007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1F94-7770-47B4-87E9-E2A19F1BDB0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84D71-678A-4035-AB70-8D2C03A20D02}" type="datetimeFigureOut">
              <a:rPr lang="en-US" smtClean="0"/>
              <a:pPr/>
              <a:t>3/1/2007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1F94-7770-47B4-87E9-E2A19F1BDB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84D71-678A-4035-AB70-8D2C03A20D02}" type="datetimeFigureOut">
              <a:rPr lang="en-US" smtClean="0"/>
              <a:pPr/>
              <a:t>3/1/2007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1F94-7770-47B4-87E9-E2A19F1BDB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84D71-678A-4035-AB70-8D2C03A20D02}" type="datetimeFigureOut">
              <a:rPr lang="en-US" smtClean="0"/>
              <a:pPr/>
              <a:t>3/1/2007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1F94-7770-47B4-87E9-E2A19F1BDB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84D71-678A-4035-AB70-8D2C03A20D02}" type="datetimeFigureOut">
              <a:rPr lang="en-US" smtClean="0"/>
              <a:pPr/>
              <a:t>3/1/2007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92C1F94-7770-47B4-87E9-E2A19F1BDB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84D71-678A-4035-AB70-8D2C03A20D02}" type="datetimeFigureOut">
              <a:rPr lang="en-US" smtClean="0"/>
              <a:pPr/>
              <a:t>3/1/2007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1F94-7770-47B4-87E9-E2A19F1BDB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84D71-678A-4035-AB70-8D2C03A20D02}" type="datetimeFigureOut">
              <a:rPr lang="en-US" smtClean="0"/>
              <a:pPr/>
              <a:t>3/1/2007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1F94-7770-47B4-87E9-E2A19F1BDB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84D71-678A-4035-AB70-8D2C03A20D02}" type="datetimeFigureOut">
              <a:rPr lang="en-US" smtClean="0"/>
              <a:pPr/>
              <a:t>3/1/2007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1F94-7770-47B4-87E9-E2A19F1BDB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84D71-678A-4035-AB70-8D2C03A20D02}" type="datetimeFigureOut">
              <a:rPr lang="en-US" smtClean="0"/>
              <a:pPr/>
              <a:t>3/1/2007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1F94-7770-47B4-87E9-E2A19F1BDB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84D71-678A-4035-AB70-8D2C03A20D02}" type="datetimeFigureOut">
              <a:rPr lang="en-US" smtClean="0"/>
              <a:pPr/>
              <a:t>3/1/2007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1F94-7770-47B4-87E9-E2A19F1BDB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84D71-678A-4035-AB70-8D2C03A20D02}" type="datetimeFigureOut">
              <a:rPr lang="en-US" smtClean="0"/>
              <a:pPr/>
              <a:t>3/1/2007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1F94-7770-47B4-87E9-E2A19F1BDB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784D71-678A-4035-AB70-8D2C03A20D02}" type="datetimeFigureOut">
              <a:rPr lang="en-US" smtClean="0"/>
              <a:pPr/>
              <a:t>3/1/2007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92C1F94-7770-47B4-87E9-E2A19F1BDB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Romantic Literature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B.A.II (Opt. Eng)</a:t>
            </a:r>
            <a:br>
              <a:rPr lang="en-US" sz="2700" dirty="0" smtClean="0"/>
            </a:br>
            <a:r>
              <a:rPr lang="en-US" sz="2700" dirty="0" smtClean="0"/>
              <a:t>P-VI-Literature in English(1750-1900)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57600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Dr C. D. Kare </a:t>
            </a:r>
          </a:p>
          <a:p>
            <a:r>
              <a:rPr lang="en-US" sz="2000" dirty="0" smtClean="0"/>
              <a:t>(Dept. of English)</a:t>
            </a:r>
          </a:p>
          <a:p>
            <a:r>
              <a:rPr lang="en-US" sz="2800" dirty="0" smtClean="0"/>
              <a:t>Shri Chhatrapati Shivaji College, Omerga.</a:t>
            </a: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506" y="304800"/>
            <a:ext cx="9060494" cy="72635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Introduction: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Romanticism was, also known as a romantic age,  an artistic ,literary  and</a:t>
            </a:r>
          </a:p>
          <a:p>
            <a:r>
              <a:rPr lang="en-US" sz="2000" dirty="0" smtClean="0"/>
              <a:t> intellectual movement that originated in England towards the end of the</a:t>
            </a:r>
          </a:p>
          <a:p>
            <a:r>
              <a:rPr lang="en-US" sz="2000" dirty="0" smtClean="0"/>
              <a:t> 18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century.</a:t>
            </a:r>
          </a:p>
          <a:p>
            <a:endParaRPr lang="en-US" sz="2000" dirty="0" smtClean="0"/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This romantic movement-Victor Hugo calls ‘ liberalism in literature’</a:t>
            </a:r>
          </a:p>
          <a:p>
            <a:r>
              <a:rPr lang="en-US" sz="2000" dirty="0" smtClean="0"/>
              <a:t> which mean </a:t>
            </a:r>
            <a:r>
              <a:rPr lang="en-US" sz="2000" dirty="0" err="1" smtClean="0"/>
              <a:t>severy</a:t>
            </a:r>
            <a:r>
              <a:rPr lang="en-US" sz="2000" dirty="0" smtClean="0"/>
              <a:t> one has a right to utter his thoughts in his own way.</a:t>
            </a:r>
          </a:p>
          <a:p>
            <a:pPr>
              <a:buFont typeface="Wingdings" pitchFamily="2" charset="2"/>
              <a:buChar char="Ø"/>
            </a:pPr>
            <a:endParaRPr lang="en-US" sz="2000" dirty="0" smtClean="0"/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Romanticism is characterized by its emphasis on emotion and Imagination.</a:t>
            </a:r>
          </a:p>
          <a:p>
            <a:endParaRPr lang="en-US" sz="2000" dirty="0" smtClean="0"/>
          </a:p>
          <a:p>
            <a:pPr>
              <a:buFont typeface="Wingdings" pitchFamily="2" charset="2"/>
              <a:buChar char="Ø"/>
            </a:pPr>
            <a:r>
              <a:rPr lang="en-US" sz="2000" dirty="0"/>
              <a:t> </a:t>
            </a:r>
            <a:r>
              <a:rPr lang="en-US" sz="2000" dirty="0" smtClean="0"/>
              <a:t>  The publication of Lyrical Ballads, a collection of poems, in 1798 laid the</a:t>
            </a:r>
          </a:p>
          <a:p>
            <a:r>
              <a:rPr lang="en-US" sz="2000" dirty="0" smtClean="0"/>
              <a:t> foundation of the romanticism.</a:t>
            </a:r>
          </a:p>
          <a:p>
            <a:endParaRPr lang="en-US" sz="2000" dirty="0" smtClean="0"/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Lyrical Ballads is a joint venture by William Wordsworth and S T Coleridge.</a:t>
            </a:r>
          </a:p>
          <a:p>
            <a:pPr>
              <a:buFont typeface="Wingdings" pitchFamily="2" charset="2"/>
              <a:buChar char="Ø"/>
            </a:pPr>
            <a:endParaRPr lang="en-US" sz="2000" dirty="0" smtClean="0"/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 Lyrical Ballads contain Wordsworth’s famous definition of poetry as ‘the</a:t>
            </a:r>
          </a:p>
          <a:p>
            <a:r>
              <a:rPr lang="en-US" sz="2000" dirty="0" smtClean="0"/>
              <a:t> spontaneous overflow of powerful feelings.’</a:t>
            </a:r>
          </a:p>
          <a:p>
            <a:endParaRPr lang="en-US" sz="2000" dirty="0" smtClean="0"/>
          </a:p>
          <a:p>
            <a:r>
              <a:rPr lang="en-US" sz="2000" b="1" dirty="0" smtClean="0"/>
              <a:t>Major Poets</a:t>
            </a:r>
            <a:r>
              <a:rPr lang="en-US" sz="2000" dirty="0" smtClean="0"/>
              <a:t>:  William Blake, William Wordsworth, S T Coleridge, P B Shelley,</a:t>
            </a:r>
          </a:p>
          <a:p>
            <a:r>
              <a:rPr lang="en-US" sz="2000" dirty="0" smtClean="0"/>
              <a:t> Lord Byron and John Keats.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457200"/>
            <a:ext cx="9144000" cy="8002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  <a:r>
              <a:rPr lang="en-US" sz="4000" b="1" dirty="0" smtClean="0"/>
              <a:t>Features of Romantic Literature</a:t>
            </a:r>
            <a:r>
              <a:rPr lang="en-US" dirty="0" smtClean="0"/>
              <a:t>:</a:t>
            </a:r>
          </a:p>
          <a:p>
            <a:pPr marL="342900" indent="-342900">
              <a:buAutoNum type="arabicParenR"/>
            </a:pPr>
            <a:r>
              <a:rPr lang="en-US" sz="2400" b="1" dirty="0" smtClean="0"/>
              <a:t>Reaction against  the Neo-classical Poetry</a:t>
            </a:r>
            <a:r>
              <a:rPr lang="en-US" sz="2400" b="1" dirty="0" smtClean="0"/>
              <a:t>:</a:t>
            </a:r>
          </a:p>
          <a:p>
            <a:pPr marL="342900" indent="-342900"/>
            <a:endParaRPr lang="en-US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en-US" dirty="0" smtClean="0"/>
              <a:t>The romantic movement is always marked by a strong reaction against  the </a:t>
            </a:r>
          </a:p>
          <a:p>
            <a:pPr marL="342900" indent="-342900"/>
            <a:r>
              <a:rPr lang="en-US" dirty="0" smtClean="0"/>
              <a:t>bondage of rule and custom</a:t>
            </a:r>
            <a:r>
              <a:rPr lang="en-US" dirty="0" smtClean="0"/>
              <a:t>.</a:t>
            </a:r>
          </a:p>
          <a:p>
            <a:pPr marL="342900" indent="-342900"/>
            <a:endParaRPr lang="en-US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en-US" b="1" dirty="0" smtClean="0"/>
              <a:t>Head vs. heart- </a:t>
            </a:r>
            <a:r>
              <a:rPr lang="en-US" dirty="0" smtClean="0"/>
              <a:t>Neo-classical poetry appealed to reason while romantic poetry </a:t>
            </a:r>
            <a:endParaRPr lang="en-US" dirty="0" smtClean="0"/>
          </a:p>
          <a:p>
            <a:pPr marL="342900" indent="-342900"/>
            <a:r>
              <a:rPr lang="en-US" dirty="0" smtClean="0"/>
              <a:t>           has an emotional </a:t>
            </a:r>
            <a:r>
              <a:rPr lang="en-US" dirty="0" smtClean="0"/>
              <a:t>appeal.</a:t>
            </a:r>
          </a:p>
          <a:p>
            <a:pPr marL="342900" indent="-342900"/>
            <a:endParaRPr lang="en-US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en-US" b="1" dirty="0" smtClean="0"/>
              <a:t>Setting</a:t>
            </a:r>
            <a:r>
              <a:rPr lang="en-US" dirty="0" smtClean="0"/>
              <a:t>:-They set their poetry in urban life i.e. clubs or coffee houses  while the</a:t>
            </a:r>
          </a:p>
          <a:p>
            <a:pPr marL="342900" indent="-342900"/>
            <a:r>
              <a:rPr lang="en-US" dirty="0" smtClean="0"/>
              <a:t> romantics depicted the real life of Country side i.e. rural area.</a:t>
            </a:r>
          </a:p>
          <a:p>
            <a:pPr marL="342900" indent="-342900"/>
            <a:endParaRPr lang="en-US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en-US" b="1" dirty="0" smtClean="0"/>
              <a:t>Characters:</a:t>
            </a:r>
            <a:r>
              <a:rPr lang="en-US" dirty="0" smtClean="0"/>
              <a:t>-The neo-classical poets’ characters were from upper class and aristocratic </a:t>
            </a:r>
          </a:p>
          <a:p>
            <a:pPr marL="342900" indent="-342900"/>
            <a:r>
              <a:rPr lang="en-US" dirty="0" smtClean="0"/>
              <a:t> s</a:t>
            </a:r>
            <a:r>
              <a:rPr lang="en-US" dirty="0" smtClean="0"/>
              <a:t>ociety </a:t>
            </a:r>
            <a:r>
              <a:rPr lang="en-US" dirty="0" smtClean="0"/>
              <a:t>while Romantics depicted the common people working in the farm like a solitary </a:t>
            </a:r>
          </a:p>
          <a:p>
            <a:pPr marL="342900" indent="-342900"/>
            <a:r>
              <a:rPr lang="en-US" dirty="0" smtClean="0"/>
              <a:t>g</a:t>
            </a:r>
            <a:r>
              <a:rPr lang="en-US" dirty="0" smtClean="0"/>
              <a:t>irl</a:t>
            </a:r>
            <a:r>
              <a:rPr lang="en-US" dirty="0" smtClean="0"/>
              <a:t>, farmer, or a shepherd .</a:t>
            </a:r>
          </a:p>
          <a:p>
            <a:pPr marL="342900" indent="-342900"/>
            <a:endParaRPr lang="en-US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en-US" b="1" dirty="0" smtClean="0"/>
              <a:t>Poetic diction</a:t>
            </a:r>
            <a:r>
              <a:rPr lang="en-US" dirty="0" smtClean="0"/>
              <a:t>: Poetic diction was gaudy and artificial by using heroic </a:t>
            </a:r>
            <a:r>
              <a:rPr lang="en-US" dirty="0" smtClean="0"/>
              <a:t>couplet</a:t>
            </a:r>
          </a:p>
          <a:p>
            <a:pPr marL="342900" indent="-342900"/>
            <a:r>
              <a:rPr lang="en-US" dirty="0" smtClean="0"/>
              <a:t> </a:t>
            </a:r>
            <a:r>
              <a:rPr lang="en-US" dirty="0" smtClean="0"/>
              <a:t>which </a:t>
            </a:r>
            <a:r>
              <a:rPr lang="en-US" dirty="0" smtClean="0"/>
              <a:t>was </a:t>
            </a:r>
            <a:r>
              <a:rPr lang="en-US" dirty="0" smtClean="0"/>
              <a:t>recognized as the only medium of expression. The Romantics used </a:t>
            </a:r>
            <a:r>
              <a:rPr lang="en-US" dirty="0" smtClean="0"/>
              <a:t>only</a:t>
            </a:r>
          </a:p>
          <a:p>
            <a:pPr marL="342900" indent="-342900"/>
            <a:r>
              <a:rPr lang="en-US" dirty="0" smtClean="0"/>
              <a:t> </a:t>
            </a:r>
            <a:r>
              <a:rPr lang="en-US" dirty="0" smtClean="0"/>
              <a:t>the simplest </a:t>
            </a:r>
            <a:r>
              <a:rPr lang="en-US" dirty="0" smtClean="0"/>
              <a:t>language </a:t>
            </a:r>
            <a:r>
              <a:rPr lang="en-US" dirty="0" smtClean="0"/>
              <a:t>really used by men.</a:t>
            </a:r>
          </a:p>
          <a:p>
            <a:pPr marL="342900" indent="-342900"/>
            <a:endParaRPr lang="en-US" dirty="0" smtClean="0"/>
          </a:p>
          <a:p>
            <a:pPr marL="342900" indent="-342900"/>
            <a:endParaRPr lang="en-US" dirty="0" smtClean="0"/>
          </a:p>
          <a:p>
            <a:pPr marL="342900" indent="-342900"/>
            <a:endParaRPr lang="en-US" dirty="0" smtClean="0"/>
          </a:p>
          <a:p>
            <a:pPr marL="342900" indent="-342900"/>
            <a:endParaRPr lang="en-US" dirty="0" smtClean="0"/>
          </a:p>
          <a:p>
            <a:pPr marL="342900" indent="-342900"/>
            <a:r>
              <a:rPr lang="en-US" dirty="0" smtClean="0"/>
              <a:t> </a:t>
            </a:r>
          </a:p>
          <a:p>
            <a:pPr marL="342900" indent="-342900"/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1" y="838200"/>
            <a:ext cx="883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59104" y="304800"/>
            <a:ext cx="8832496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Love of Nature</a:t>
            </a:r>
            <a:r>
              <a:rPr lang="en-US" sz="2800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Romantic poets had deep affection for nature. All </a:t>
            </a:r>
          </a:p>
          <a:p>
            <a:r>
              <a:rPr lang="en-US" sz="2400" dirty="0" smtClean="0"/>
              <a:t>romantic poets had sincere love of nature . </a:t>
            </a:r>
          </a:p>
          <a:p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Among them Wordsworth is the greatest nature –poet.</a:t>
            </a:r>
          </a:p>
          <a:p>
            <a:r>
              <a:rPr lang="en-US" sz="2400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He gave to nature a high status as an independent status. </a:t>
            </a:r>
          </a:p>
          <a:p>
            <a:r>
              <a:rPr lang="en-US" sz="2400" dirty="0" smtClean="0"/>
              <a:t>He became the worshipper of nature.</a:t>
            </a:r>
          </a:p>
          <a:p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 He saw God in nature. That’s why he is called a pantheist.</a:t>
            </a:r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For them nature should not be seen scientifically  but as living force.</a:t>
            </a:r>
          </a:p>
          <a:p>
            <a:r>
              <a:rPr lang="en-US" sz="2400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 ‘</a:t>
            </a:r>
            <a:r>
              <a:rPr lang="en-US" sz="2400" i="1" dirty="0" smtClean="0"/>
              <a:t>Beauty is truth and truth beauty</a:t>
            </a:r>
            <a:r>
              <a:rPr lang="en-US" sz="2400" dirty="0" smtClean="0"/>
              <a:t>’ is the poetic philosophy of this age.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457200" y="990600"/>
            <a:ext cx="81534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Emotion and Imagination</a:t>
            </a:r>
            <a:r>
              <a:rPr lang="en-US" dirty="0" smtClean="0"/>
              <a:t>:</a:t>
            </a:r>
          </a:p>
          <a:p>
            <a:r>
              <a:rPr lang="en-US" dirty="0" smtClean="0"/>
              <a:t> </a:t>
            </a:r>
            <a:r>
              <a:rPr lang="en-US" sz="2400" dirty="0" smtClean="0"/>
              <a:t>The essential qualities of romantic poetry are emotion and imagination.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In romantic poetry reason and intellect were subdued  and their place was taken by imagination, passion and emotion.</a:t>
            </a:r>
          </a:p>
          <a:p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For romantics poetry should originate from souls.</a:t>
            </a:r>
          </a:p>
          <a:p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Black considered imagination as the means through which man could know the world. </a:t>
            </a:r>
          </a:p>
          <a:p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 The imaginative power of the romantic poets leads them to mysticism. With imagination they wanted to enter the unknown world.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914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71582"/>
            <a:ext cx="9458038" cy="65864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Interest in the Middle ages: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sz="2800" dirty="0" smtClean="0"/>
              <a:t>Romantics were fascinated by medieval life and legend.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/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Their love of the supernatural led them to an </a:t>
            </a:r>
            <a:endParaRPr lang="en-US" sz="2800" dirty="0" smtClean="0"/>
          </a:p>
          <a:p>
            <a:r>
              <a:rPr lang="en-US" sz="2800" dirty="0" smtClean="0"/>
              <a:t>    exploration of </a:t>
            </a:r>
            <a:r>
              <a:rPr lang="en-US" sz="2800" dirty="0" smtClean="0"/>
              <a:t>the middle ages.</a:t>
            </a:r>
          </a:p>
          <a:p>
            <a:endParaRPr lang="en-US" sz="2800" dirty="0" smtClean="0"/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Some romantics were fed up with the materialistic </a:t>
            </a:r>
            <a:endParaRPr lang="en-US" sz="2800" dirty="0" smtClean="0"/>
          </a:p>
          <a:p>
            <a:r>
              <a:rPr lang="en-US" sz="2800" dirty="0" smtClean="0"/>
              <a:t> </a:t>
            </a:r>
            <a:r>
              <a:rPr lang="en-US" sz="2800" dirty="0" smtClean="0"/>
              <a:t> life of </a:t>
            </a:r>
            <a:r>
              <a:rPr lang="en-US" sz="2800" dirty="0" smtClean="0"/>
              <a:t>their age and they sought to escape into </a:t>
            </a:r>
            <a:r>
              <a:rPr lang="en-US" sz="2800" dirty="0" smtClean="0"/>
              <a:t>the</a:t>
            </a:r>
          </a:p>
          <a:p>
            <a:r>
              <a:rPr lang="en-US" sz="2800" dirty="0" smtClean="0"/>
              <a:t> </a:t>
            </a:r>
            <a:r>
              <a:rPr lang="en-US" sz="2800" dirty="0" smtClean="0"/>
              <a:t>world of </a:t>
            </a:r>
            <a:r>
              <a:rPr lang="en-US" sz="2800" dirty="0" smtClean="0"/>
              <a:t>nature</a:t>
            </a:r>
            <a:r>
              <a:rPr lang="en-US" sz="28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  They lay their scenes of their poems in the </a:t>
            </a:r>
            <a:r>
              <a:rPr lang="en-US" sz="2800" dirty="0" smtClean="0"/>
              <a:t>middle</a:t>
            </a:r>
          </a:p>
          <a:p>
            <a:r>
              <a:rPr lang="en-US" sz="2800" dirty="0" smtClean="0"/>
              <a:t> ages, with </a:t>
            </a:r>
            <a:r>
              <a:rPr lang="en-US" sz="2800" dirty="0" smtClean="0"/>
              <a:t>their marked propensity for magic, </a:t>
            </a:r>
            <a:endParaRPr lang="en-US" sz="2800" dirty="0" smtClean="0"/>
          </a:p>
          <a:p>
            <a:r>
              <a:rPr lang="en-US" sz="2800" dirty="0" smtClean="0"/>
              <a:t>witchcraft and superstition</a:t>
            </a:r>
            <a:r>
              <a:rPr lang="en-US" sz="28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 The poets turned to the remote places and distant times.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85800"/>
            <a:ext cx="86106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Hellenism: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sz="2800" dirty="0" smtClean="0"/>
              <a:t>The word Hellenism  is derived from the word ‘</a:t>
            </a:r>
            <a:r>
              <a:rPr lang="en-US" sz="2800" dirty="0" err="1" smtClean="0"/>
              <a:t>Hellence</a:t>
            </a:r>
            <a:r>
              <a:rPr lang="en-US" sz="2800" dirty="0" smtClean="0"/>
              <a:t>’ which means ‘ Greek’. It stands for the ancient Greek culture and fine arts ( poetry, music, painting sculpture and architecture.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John Keats, P B Shelley and Lord Byron  are  Hellenists because they propagated Greek Culture through their poetry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7800" y="2667000"/>
            <a:ext cx="533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Thank You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382</TotalTime>
  <Words>658</Words>
  <Application>Microsoft Office PowerPoint</Application>
  <PresentationFormat>On-screen Show (4:3)</PresentationFormat>
  <Paragraphs>91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Romantic Literature B.A.II (Opt. Eng) P-VI-Literature in English(1750-1900)   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Romantic Literature B.A.II (Opt. Eng) P-VI-Literature in English(1750-1900)   </dc:title>
  <dc:creator>RAJE</dc:creator>
  <cp:lastModifiedBy>RAJE</cp:lastModifiedBy>
  <cp:revision>82</cp:revision>
  <dcterms:created xsi:type="dcterms:W3CDTF">2007-02-28T18:33:17Z</dcterms:created>
  <dcterms:modified xsi:type="dcterms:W3CDTF">2007-02-28T20:46:31Z</dcterms:modified>
</cp:coreProperties>
</file>